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4" r:id="rId21"/>
    <p:sldId id="285" r:id="rId22"/>
    <p:sldId id="286" r:id="rId23"/>
    <p:sldId id="273" r:id="rId24"/>
    <p:sldId id="274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7" r:id="rId33"/>
    <p:sldId id="288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7.xml"/><Relationship Id="rId16" Type="http://schemas.openxmlformats.org/officeDocument/2006/relationships/slide" Target="../slides/slide25.xml"/><Relationship Id="rId15" Type="http://schemas.openxmlformats.org/officeDocument/2006/relationships/slide" Target="../slides/slide23.xml"/><Relationship Id="rId14" Type="http://schemas.openxmlformats.org/officeDocument/2006/relationships/slide" Target="../slides/slide22.xml"/><Relationship Id="rId13" Type="http://schemas.openxmlformats.org/officeDocument/2006/relationships/slide" Target="../slides/slide21.xml"/><Relationship Id="rId12" Type="http://schemas.openxmlformats.org/officeDocument/2006/relationships/slide" Target="../slides/slide15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0a75c8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bbfa02bd7&amp;cid=bbfa02bd7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dff9cc8e&amp;cid=1dff9cc8e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768cbdde3&amp;cid=768cbdde3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a6cd8cba&amp;cid=3a6cd8cba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62b8424b6&amp;cid=62b8424b6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90f588005&amp;cid=90f588005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521cc7f8&amp;cid=a521cc7f8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149b7622&amp;cid=a149b7622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0908cd454&amp;cid=0908cd454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32795463b&amp;cid=32795463b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374004271&amp;cid=374004271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ee052a670&amp;cid=ee052a670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e9d4f72fc&amp;cid=e9d4f72fc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98a86997d&amp;cid=98a86997d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7bf952caf&amp;cid=7bf952caf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90a75c8fd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90a75c8fd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课时评价作业（十六）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项脊轩志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90a75c8fd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0_1#a521cc7f8?pid=411667ca5&amp;color=0,0,0&amp;vtp=1&amp;bt=1&amp;bbb=1"/>
          <p:cNvSpPr/>
          <p:nvPr/>
        </p:nvSpPr>
        <p:spPr>
          <a:xfrm>
            <a:off x="612648" y="46634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下列各项中，句式与例句相同的一项是（3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：项脊轩，旧南阁子也</a:t>
            </a:r>
            <a:endParaRPr lang="en-US" altLang="zh-CN" sz="2800" dirty="0"/>
          </a:p>
        </p:txBody>
      </p:sp>
      <p:sp>
        <p:nvSpPr>
          <p:cNvPr id="3" name="QC_3_AN.31_1#a521cc7f8.bracket?pid=411667ca5&amp;color=0,0,0&amp;vpa=18&amp;vtp=1"/>
          <p:cNvSpPr/>
          <p:nvPr/>
        </p:nvSpPr>
        <p:spPr>
          <a:xfrm>
            <a:off x="8458867" y="473965"/>
            <a:ext cx="4953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0_2#a521cc7f8.choices?pid=411667ca5&amp;color=0,0,0&amp;vtp=1&amp;bbb=1"/>
          <p:cNvSpPr/>
          <p:nvPr/>
        </p:nvSpPr>
        <p:spPr>
          <a:xfrm>
            <a:off x="612648" y="175723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又杂植兰桂竹木于庭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妪，先大母婢也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余自束发读书轩中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日过午已昏</a:t>
            </a:r>
            <a:endParaRPr lang="en-US" altLang="zh-CN" sz="2800" dirty="0"/>
          </a:p>
        </p:txBody>
      </p:sp>
      <p:sp>
        <p:nvSpPr>
          <p:cNvPr id="5" name="QC_3_AS.32_1#a521cc7f8?pid=411667ca5&amp;color=0,0,0&amp;vtp=1&amp;bbb=1&amp;hb=1"/>
          <p:cNvSpPr/>
          <p:nvPr/>
        </p:nvSpPr>
        <p:spPr>
          <a:xfrm>
            <a:off x="612648" y="303917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例句是判断句。A项，状语后置句，正常语序应为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“于庭又杂植兰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桂竹木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”。B项，判断句。C项，状语后置句、省略句，正常语序应为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“余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自束发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（于）轩中读书”。D项，省略句，应为“日过午（,屋内）已昏”。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3_1#a149b7622?pid=411667ca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4_1#a149b7622.bracket?pid=411667ca5&amp;color=0,0,0&amp;vpa=19&amp;vtp=1"/>
          <p:cNvSpPr/>
          <p:nvPr/>
        </p:nvSpPr>
        <p:spPr>
          <a:xfrm>
            <a:off x="105924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3_2#a149b7622.choices?pid=411667ca5&amp;color=0,0,0&amp;vtp=1&amp;bbb=1&amp;hb=1"/>
          <p:cNvSpPr/>
          <p:nvPr/>
        </p:nvSpPr>
        <p:spPr>
          <a:xfrm>
            <a:off x="612648" y="1110678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第二段选取三个事例，围绕项脊轩写家庭琐事，“悲”的情感贯穿始终。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第二段所选三个事例，都写“悲”，在情感的表达上是一致的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述中寄寓感叹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，含蓄而又节制。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作者在对往事的回忆中，隐含着对光阴易逝、怀才不遇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、有负亲人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所望的感慨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，读之真切感人。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作者善于选取生活中自己感受最深的细节和场面，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表现人物风貌，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寄托内心的感情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5_1#a149b7622?pid=411667ca5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B项，理解错误，三个事例表达的情感是由沉稳到强烈的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感的抒发具有层次感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6_1#0908cd454?pid=411667ca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7_1#87947048e?pid=0908cd454&amp;color=0,0,0&amp;vtp=1&amp;bbb=1&amp;hb=1"/>
          <p:cNvSpPr/>
          <p:nvPr/>
        </p:nvSpPr>
        <p:spPr>
          <a:xfrm>
            <a:off x="612648" y="11113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久不见若影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何竟日默默在此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大类女郎也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4" name="QB_4_AN.38_1#87947048e.blank?pid=0908cd454&amp;color=0,0,0&amp;vpa=20&amp;vtp=1&amp;bbb=1&amp;hb=1"/>
          <p:cNvSpPr/>
          <p:nvPr/>
        </p:nvSpPr>
        <p:spPr>
          <a:xfrm>
            <a:off x="612648" y="17285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我的孩子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，好久没有见到你的身影了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，为什么整天默默待在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，很像个女孩子呀？（“若”“竟日”“类”各1分，大意1分）</a:t>
            </a:r>
            <a:endParaRPr lang="en-US" altLang="zh-CN" sz="2800" dirty="0"/>
          </a:p>
        </p:txBody>
      </p:sp>
      <p:sp>
        <p:nvSpPr>
          <p:cNvPr id="5" name="QB_4_AS.39_1#87947048e?pid=0908cd454&amp;color=0,0,0&amp;vtp=1&amp;bbb=1"/>
          <p:cNvSpPr/>
          <p:nvPr/>
        </p:nvSpPr>
        <p:spPr>
          <a:xfrm>
            <a:off x="612648" y="30339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“若”，你的；“竟日”，整天；“类”，像。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0_1#74b0d8319?pid=0908cd454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后五年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吾妻来归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时至轩中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从余问古事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或凭几学书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4_AN.41_1#74b0d8319.blank?pid=0908cd454&amp;color=0,0,0&amp;vpa=21&amp;vtp=1&amp;bbb=1&amp;hb=1"/>
          <p:cNvSpPr/>
          <p:nvPr/>
        </p:nvSpPr>
        <p:spPr>
          <a:xfrm>
            <a:off x="612648" y="1085220"/>
            <a:ext cx="10963656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过了五年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，我的妻子嫁到我家来，她时常来到轩中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，向我问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一些古代的事情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，有时伏在书桌旁学写字。（“归”“或”“书”各1分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4" name="QB_4_AS.42_1#74b0d8319?pid=0908cd454&amp;color=0,0,0&amp;vtp=1&amp;bbb=1"/>
          <p:cNvSpPr/>
          <p:nvPr/>
        </p:nvSpPr>
        <p:spPr>
          <a:xfrm>
            <a:off x="612648" y="3025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“归”，出嫁，嫁；“或”，有时；“书”，写字。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3_1#32795463b?pid=411667ca5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4_1#f9a4f633d?pid=32795463b&amp;color=0,0,0&amp;vtp=1&amp;bbb=1&amp;h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《项脊轩志》中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，描写项脊轩庭阶上人与自然和谐相处的景象的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4" name="QB_4_AN.45_1#f9a4f633d.blank?pid=32795463b&amp;color=0,0,0&amp;vpa=22&amp;vtp=1&amp;bbb=1"/>
          <p:cNvSpPr/>
          <p:nvPr/>
        </p:nvSpPr>
        <p:spPr>
          <a:xfrm>
            <a:off x="2202529" y="1707583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小鸟时来啄食</a:t>
            </a:r>
            <a:endParaRPr lang="en-US" altLang="zh-CN" sz="2800" dirty="0"/>
          </a:p>
        </p:txBody>
      </p:sp>
      <p:sp>
        <p:nvSpPr>
          <p:cNvPr id="5" name="QB_4_AN.46_1#f9a4f633d.blank?pid=32795463b&amp;color=0,0,0&amp;vpa=23&amp;vtp=1&amp;bbb=1"/>
          <p:cNvSpPr/>
          <p:nvPr/>
        </p:nvSpPr>
        <p:spPr>
          <a:xfrm>
            <a:off x="5047330" y="17075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人至不去</a:t>
            </a:r>
            <a:endParaRPr lang="en-US" altLang="zh-CN" sz="2800" dirty="0"/>
          </a:p>
        </p:txBody>
      </p:sp>
      <p:sp>
        <p:nvSpPr>
          <p:cNvPr id="6" name="QB_4_BD.47_1#d2c5652f6?pid=32795463b&amp;color=0,0,0&amp;vtp=1&amp;bbb=1&amp;hb=1"/>
          <p:cNvSpPr/>
          <p:nvPr/>
        </p:nvSpPr>
        <p:spPr>
          <a:xfrm>
            <a:off x="612648" y="238830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小丽的爷爷画了一幅中秋夜随着夜风的吹拂桂树的影子不断移动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，想在上面题两句古诗，小丽认为不妨直接用古人成句，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比如“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就很好。</a:t>
            </a:r>
            <a:endParaRPr lang="en-US" altLang="zh-CN" sz="2800" dirty="0"/>
          </a:p>
        </p:txBody>
      </p:sp>
      <p:sp>
        <p:nvSpPr>
          <p:cNvPr id="7" name="QB_4_AN.48_1#d2c5652f6.blank?pid=32795463b&amp;color=0,0,0&amp;vpa=24&amp;vtp=1&amp;bbb=1"/>
          <p:cNvSpPr/>
          <p:nvPr/>
        </p:nvSpPr>
        <p:spPr>
          <a:xfrm>
            <a:off x="622967" y="363226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桂影斑驳</a:t>
            </a:r>
            <a:endParaRPr lang="en-US" altLang="zh-CN" sz="2800" dirty="0"/>
          </a:p>
        </p:txBody>
      </p:sp>
      <p:sp>
        <p:nvSpPr>
          <p:cNvPr id="8" name="QB_4_AN.49_1#d2c5652f6.blank?pid=32795463b&amp;color=0,0,0&amp;vpa=25&amp;vtp=1&amp;bbb=1"/>
          <p:cNvSpPr/>
          <p:nvPr/>
        </p:nvSpPr>
        <p:spPr>
          <a:xfrm>
            <a:off x="2756567" y="3632268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风移影动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5f9580989?pid=32795463b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《项脊轩志》中，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描写项脊轩里面有书香之味的句子是：“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3" name="QB_4_AN.51_1#5f9580989.blank?pid=32795463b&amp;color=0,0,0&amp;vpa=26&amp;vtp=1&amp;bbb=1&amp;hb=1"/>
          <p:cNvSpPr/>
          <p:nvPr/>
        </p:nvSpPr>
        <p:spPr>
          <a:xfrm>
            <a:off x="612648" y="43586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满架</a:t>
            </a:r>
            <a:endParaRPr lang="en-US" altLang="zh-CN" sz="2800" dirty="0"/>
          </a:p>
        </p:txBody>
      </p:sp>
      <p:sp>
        <p:nvSpPr>
          <p:cNvPr id="4" name="QB_4_AN.52_1#5f9580989.blank?pid=32795463b&amp;color=0,0,0&amp;vpa=27&amp;vtp=1&amp;bbb=1"/>
          <p:cNvSpPr/>
          <p:nvPr/>
        </p:nvSpPr>
        <p:spPr>
          <a:xfrm>
            <a:off x="1867567" y="1062609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偃仰啸歌</a:t>
            </a:r>
            <a:endParaRPr lang="en-US" altLang="zh-CN" sz="2800" dirty="0"/>
          </a:p>
        </p:txBody>
      </p:sp>
      <p:sp>
        <p:nvSpPr>
          <p:cNvPr id="5" name="QB_4_AN.53_1#5f9580989?pid=32795463b&amp;color=0,0,0&amp;vtp=1&amp;bbb=1"/>
          <p:cNvSpPr/>
          <p:nvPr/>
        </p:nvSpPr>
        <p:spPr>
          <a:xfrm>
            <a:off x="612648" y="173596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bd2e7fcf?pid=90a75c8fd&amp;color=0,173,163&amp;vtp=1&amp;bt=1&amp;bbb=1"/>
          <p:cNvSpPr/>
          <p:nvPr/>
        </p:nvSpPr>
        <p:spPr>
          <a:xfrm>
            <a:off x="612648" y="466344"/>
            <a:ext cx="10963656" cy="6500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4_1#fd6faf34d?pid=3bd2e7fcf&amp;color=0,0,0&amp;vtp=1&amp;bbb=1&amp;hb=1"/>
          <p:cNvSpPr/>
          <p:nvPr/>
        </p:nvSpPr>
        <p:spPr>
          <a:xfrm>
            <a:off x="612648" y="1182242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江西赣州开学考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世美堂后记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归有光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余妻之曾大父王翁致谦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宋丞相魏公之后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自大名徙宛丘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徙余姚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元至顺间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有官平江者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因家昆山之南戴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故县人谓之南戴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翁为人倜傥奇伟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吏部左侍郎叶公盛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大理寺卿章公格一时名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皆相友善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为与连姻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成化初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筑室百楹于安亭江上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堂宇闳敞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极幽雅之致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题其扁曰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四明杨太史守阯为之记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4_1#fd6faf34d?pid=3bd2e7fc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嘉靖中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曾孙某以逋官物粥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余适读书堂中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吾妻曰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不可使人顿有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黍离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余闻之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固已恻然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然亦自爱其居</a:t>
                </a:r>
                <a:endParaRPr lang="en-US" altLang="zh-CN" sz="2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闲靓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可以避俗嚣也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乃谋质金以偿粥者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则岁质贷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五六年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始尽雠其直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安亭俗呰窳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而田恶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先是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县人争以不利阻余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孙叔敖请寝之丘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韩献子迁新田之语以为言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众莫不笑之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余于家事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未尝訾省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吾妻终亦不以有无告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但督僮奴垦荒莱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岁苦旱而独收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每稻熟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先以为吾父母酒醴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乃敢尝酒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荻二麦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以为舅姑羞酱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烹饪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祭祀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宾客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婚姻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赠遗无所失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姊妹之无依者悉来归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54_1#fd6faf34d?pid=3bd2e7f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54_1#fd6faf34d?pid=3bd2e7fcf&amp;color=0,0,0&amp;vtp=1&amp;bbb=1&amp;hb=1&amp;zzd= 1"/>
          <p:cNvSpPr/>
          <p:nvPr/>
        </p:nvSpPr>
        <p:spPr>
          <a:xfrm>
            <a:off x="4327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4_1#fd6faf34d?pid=3bd2e7fcf&amp;color=0,0,0&amp;vtp=1&amp;bbb=1&amp;hb=1&amp;zzd= 8"/>
          <p:cNvSpPr/>
          <p:nvPr/>
        </p:nvSpPr>
        <p:spPr>
          <a:xfrm>
            <a:off x="5394230" y="5675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4_1#fd6faf34d?pid=3bd2e7fc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学者馆饩莫不得所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有遘悯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不自得者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终默默未尝有所言也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以余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故家有零落篇牍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辄令里媪访求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遂置书无虑数千卷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庚戌岁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余落第出都门从陆道旬日至家时芍药花盛开吾妻具酒相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问劳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得无有所恨耶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方共采药鹿门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何恨也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长沙张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文隐公薨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余哭之恸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吾妻亦泪下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世无知君者矣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然张公负君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辛亥五月晦日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吾妻卒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实张文隐公薨之明年也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后三年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倭奴犯境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一日抄掠数过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而宅不毁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堂中书亦无恙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然余遂居县城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岁一再至而已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辛酉清明日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率子妇来省祭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留修圮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54_1#fd6faf34d?pid=3bd2e7f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727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54_1#fd6faf34d?pid=3bd2e7fcf&amp;color=0,0,0&amp;vtp=1&amp;bbb=1&amp;hb=1&amp;zzd= 6"/>
          <p:cNvSpPr/>
          <p:nvPr/>
        </p:nvSpPr>
        <p:spPr>
          <a:xfrm>
            <a:off x="8040593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4_1#fd6faf34d?pid=3bd2e7fcf&amp;color=0,0,0&amp;vtp=1&amp;bbb=1&amp;hb=1&amp;zzd= 6"/>
          <p:cNvSpPr/>
          <p:nvPr/>
        </p:nvSpPr>
        <p:spPr>
          <a:xfrm>
            <a:off x="10885393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11667ca5?pid=90a75c8fd&amp;color=0,173,163&amp;vtp=1&amp;bt=1&amp;bbb=1"/>
          <p:cNvSpPr/>
          <p:nvPr/>
        </p:nvSpPr>
        <p:spPr>
          <a:xfrm>
            <a:off x="612648" y="466345"/>
            <a:ext cx="10963656" cy="606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bbfa02bd7?pid=411667ca5&amp;color=0,0,0&amp;vtp=1&amp;bbb=1&amp;hb=1"/>
          <p:cNvSpPr/>
          <p:nvPr/>
        </p:nvSpPr>
        <p:spPr>
          <a:xfrm>
            <a:off x="612648" y="1141347"/>
            <a:ext cx="10963656" cy="5290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项脊轩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旧南阁子也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室仅方丈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可容一人居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百年老屋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尘泥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雨泽下注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顾视无可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又北向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不能得日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日过午已昏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余稍为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使不上漏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室始洞然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又杂植兰桂竹木于庭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旧时栏楯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亦遂增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借书满架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偃仰啸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兀坐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而庭阶寂寂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小鸟时来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人至不去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三五之夜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明月半墙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桂影斑驳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风移影动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珊可爱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bbfa02bd7.bracket?pid=411667ca5&amp;color=0,0,0&amp;vpa=1&amp;vtp=1&amp;bbb=1"/>
          <p:cNvSpPr/>
          <p:nvPr/>
        </p:nvSpPr>
        <p:spPr>
          <a:xfrm>
            <a:off x="1105566" y="23474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渗漉</a:t>
            </a:r>
            <a:endParaRPr lang="en-US" altLang="zh-CN" sz="2800" dirty="0"/>
          </a:p>
        </p:txBody>
      </p:sp>
      <p:sp>
        <p:nvSpPr>
          <p:cNvPr id="5" name="QB_3_AN.3_1#bbfa02bd7.bracket?pid=411667ca5&amp;color=0,0,0&amp;vpa=2&amp;vtp=1"/>
          <p:cNvSpPr/>
          <p:nvPr/>
        </p:nvSpPr>
        <p:spPr>
          <a:xfrm>
            <a:off x="5618830" y="23474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案</a:t>
            </a:r>
            <a:endParaRPr lang="en-US" altLang="zh-CN" sz="2800" dirty="0"/>
          </a:p>
        </p:txBody>
      </p:sp>
      <p:sp>
        <p:nvSpPr>
          <p:cNvPr id="6" name="QB_3_AN.4_1#bbfa02bd7.bracket?pid=411667ca5&amp;color=0,0,0&amp;vpa=3&amp;vtp=1"/>
          <p:cNvSpPr/>
          <p:nvPr/>
        </p:nvSpPr>
        <p:spPr>
          <a:xfrm>
            <a:off x="8706517" y="23474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</a:t>
            </a:r>
            <a:endParaRPr lang="en-US" altLang="zh-CN" sz="2800" dirty="0"/>
          </a:p>
        </p:txBody>
      </p:sp>
      <p:sp>
        <p:nvSpPr>
          <p:cNvPr id="7" name="QB_3_AN.5_1#bbfa02bd7.bracket?pid=411667ca5&amp;color=0,0,0&amp;vpa=4&amp;vtp=1&amp;bbb=1"/>
          <p:cNvSpPr/>
          <p:nvPr/>
        </p:nvSpPr>
        <p:spPr>
          <a:xfrm>
            <a:off x="6083966" y="29443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修葺</a:t>
            </a:r>
            <a:endParaRPr lang="en-US" altLang="zh-CN" sz="2800" dirty="0"/>
          </a:p>
        </p:txBody>
      </p:sp>
      <p:sp>
        <p:nvSpPr>
          <p:cNvPr id="8" name="QB_3_AN.6_1#bbfa02bd7.bracket?pid=411667ca5&amp;color=0,0,0&amp;vpa=5&amp;vtp=1"/>
          <p:cNvSpPr/>
          <p:nvPr/>
        </p:nvSpPr>
        <p:spPr>
          <a:xfrm>
            <a:off x="10241630" y="29443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辟</a:t>
            </a:r>
            <a:endParaRPr lang="en-US" altLang="zh-CN" sz="2800" dirty="0"/>
          </a:p>
        </p:txBody>
      </p:sp>
      <p:sp>
        <p:nvSpPr>
          <p:cNvPr id="9" name="QB_3_AN.7_1#bbfa02bd7.bracket?pid=411667ca5&amp;color=0,0,0&amp;vpa=6&amp;vtp=1&amp;bbb=1"/>
          <p:cNvSpPr/>
          <p:nvPr/>
        </p:nvSpPr>
        <p:spPr>
          <a:xfrm>
            <a:off x="1816767" y="35412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垣墙</a:t>
            </a:r>
            <a:endParaRPr lang="en-US" altLang="zh-CN" sz="2800" dirty="0"/>
          </a:p>
        </p:txBody>
      </p:sp>
      <p:sp>
        <p:nvSpPr>
          <p:cNvPr id="10" name="QB_3_AN.8_1#bbfa02bd7.bracket?pid=411667ca5&amp;color=0,0,0&amp;vpa=7&amp;vtp=1"/>
          <p:cNvSpPr/>
          <p:nvPr/>
        </p:nvSpPr>
        <p:spPr>
          <a:xfrm>
            <a:off x="4907630" y="35412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dirty="0"/>
          </a:p>
        </p:txBody>
      </p:sp>
      <p:sp>
        <p:nvSpPr>
          <p:cNvPr id="11" name="QB_3_AN.9_1#bbfa02bd7.bracket?pid=411667ca5&amp;color=0,0,0&amp;vpa=8&amp;vtp=1"/>
          <p:cNvSpPr/>
          <p:nvPr/>
        </p:nvSpPr>
        <p:spPr>
          <a:xfrm>
            <a:off x="7995317" y="35412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endParaRPr lang="en-US" altLang="zh-CN" sz="2800" dirty="0"/>
          </a:p>
        </p:txBody>
      </p:sp>
      <p:sp>
        <p:nvSpPr>
          <p:cNvPr id="12" name="QB_3_AN.10_1#bbfa02bd7.bracket?pid=411667ca5&amp;color=0,0,0&amp;vpa=9&amp;vtp=1"/>
          <p:cNvSpPr/>
          <p:nvPr/>
        </p:nvSpPr>
        <p:spPr>
          <a:xfrm>
            <a:off x="7506367" y="4138166"/>
            <a:ext cx="615950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</a:t>
            </a:r>
            <a:endParaRPr lang="en-US" altLang="zh-CN" sz="2800" dirty="0"/>
          </a:p>
        </p:txBody>
      </p:sp>
      <p:sp>
        <p:nvSpPr>
          <p:cNvPr id="13" name="QB_3_AN.11_1#bbfa02bd7.bracket?pid=411667ca5&amp;color=0,0,0&amp;vpa=10&amp;vtp=1&amp;bbb=1"/>
          <p:cNvSpPr/>
          <p:nvPr/>
        </p:nvSpPr>
        <p:spPr>
          <a:xfrm>
            <a:off x="1816767" y="47350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冥然</a:t>
            </a:r>
            <a:endParaRPr lang="en-US" altLang="zh-CN" sz="2800" dirty="0"/>
          </a:p>
        </p:txBody>
      </p:sp>
      <p:sp>
        <p:nvSpPr>
          <p:cNvPr id="14" name="QB_3_AN.12_1#bbfa02bd7.bracket?pid=411667ca5&amp;color=0,0,0&amp;vpa=11&amp;vtp=1&amp;bbb=1"/>
          <p:cNvSpPr/>
          <p:nvPr/>
        </p:nvSpPr>
        <p:spPr>
          <a:xfrm>
            <a:off x="4623466" y="47350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万籁</a:t>
            </a:r>
            <a:endParaRPr lang="en-US" altLang="zh-CN" sz="2800" dirty="0"/>
          </a:p>
        </p:txBody>
      </p:sp>
      <p:sp>
        <p:nvSpPr>
          <p:cNvPr id="15" name="QB_3_AN.13_1#bbfa02bd7.bracket?pid=411667ca5&amp;color=0,0,0&amp;vpa=12&amp;vtp=1&amp;bbb=1"/>
          <p:cNvSpPr/>
          <p:nvPr/>
        </p:nvSpPr>
        <p:spPr>
          <a:xfrm>
            <a:off x="749966" y="5331966"/>
            <a:ext cx="973138" cy="5346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啄食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4_1#fd6faf34d?pid=3bd2e7fcf&amp;color=0,0,0&amp;vtp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居久之不去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家君燕坐堂中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惨然谓余曰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其室在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吾念汝妇耳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余退而伤之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世美堂后记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摘编自归有光《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震川先生集》）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①粥：通“鬻”，卖。②俗呰窳：俗习懒惰。③遘悯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：遇到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不顺心的忧愁事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5_1#374004271?pid=fd6faf34d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余落第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出都门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从陆道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旬日至家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时芍药花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吾妻具酒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相问劳</a:t>
            </a:r>
            <a:endParaRPr lang="en-US" altLang="zh-CN" sz="2800" dirty="0"/>
          </a:p>
        </p:txBody>
      </p:sp>
      <p:sp>
        <p:nvSpPr>
          <p:cNvPr id="3" name="QO_4_AN.56_1#374004271?pid=fd6faf34d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BDF</a:t>
            </a:r>
            <a:endParaRPr lang="en-US" altLang="zh-CN" sz="2800" dirty="0"/>
          </a:p>
        </p:txBody>
      </p:sp>
      <p:sp>
        <p:nvSpPr>
          <p:cNvPr id="4" name="QO_4_AS.57_1#374004271?pid=fd6faf34d&amp;color=0,0,0&amp;vtp=1&amp;bbb=1&amp;hb=1"/>
          <p:cNvSpPr/>
          <p:nvPr/>
        </p:nvSpPr>
        <p:spPr>
          <a:xfrm>
            <a:off x="612648" y="302901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“余”作主语，“落第出都门”作谓语，应在B处断开；“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从陆道”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旬日”作状语，“至”作谓语，“家”作宾语，应在D处断开；“芍药花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，“盛开”作谓语，应在F处断开。</a:t>
            </a:r>
            <a:endParaRPr lang="en-US" altLang="zh-CN" sz="2800" dirty="0"/>
          </a:p>
        </p:txBody>
      </p:sp>
      <p:sp>
        <p:nvSpPr>
          <p:cNvPr id="5" name="QO_4_BD.55_1#374004271?pid=fd6faf34d&amp;color=0,0,0&amp;vtp=1&amp;bt=1&amp;bbb=1&amp;hb=1&amp;ib=1"/>
          <p:cNvSpPr/>
          <p:nvPr/>
        </p:nvSpPr>
        <p:spPr>
          <a:xfrm>
            <a:off x="167944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5_1#374004271?pid=fd6faf34d&amp;color=0,0,0&amp;vtp=1&amp;bt=1&amp;bbb=1&amp;hb=1&amp;ib=1"/>
          <p:cNvSpPr/>
          <p:nvPr/>
        </p:nvSpPr>
        <p:spPr>
          <a:xfrm>
            <a:off x="3003423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5_1#374004271?pid=fd6faf34d&amp;color=0,0,0&amp;vtp=1&amp;bt=1&amp;bbb=1&amp;hb=1&amp;ib=1"/>
          <p:cNvSpPr/>
          <p:nvPr/>
        </p:nvSpPr>
        <p:spPr>
          <a:xfrm>
            <a:off x="4306761" y="1814200"/>
            <a:ext cx="2366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5_1#374004271?pid=fd6faf34d&amp;color=0,0,0&amp;vtp=1&amp;bt=1&amp;bbb=1&amp;hb=1&amp;ib=1"/>
          <p:cNvSpPr/>
          <p:nvPr/>
        </p:nvSpPr>
        <p:spPr>
          <a:xfrm>
            <a:off x="59656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5_1#374004271?pid=fd6faf34d&amp;color=0,0,0&amp;vtp=1&amp;bt=1&amp;bbb=1&amp;hb=1&amp;ib=1"/>
          <p:cNvSpPr/>
          <p:nvPr/>
        </p:nvSpPr>
        <p:spPr>
          <a:xfrm>
            <a:off x="7645273" y="1814200"/>
            <a:ext cx="21755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5_1#374004271?pid=fd6faf34d&amp;color=0,0,0&amp;vtp=1&amp;bt=1&amp;bbb=1&amp;hb=1&amp;ib=1"/>
          <p:cNvSpPr/>
          <p:nvPr/>
        </p:nvSpPr>
        <p:spPr>
          <a:xfrm>
            <a:off x="8573961" y="1814200"/>
            <a:ext cx="198501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5_1#374004271?pid=fd6faf34d&amp;color=0,0,0&amp;vtp=1&amp;bt=1&amp;bbb=1&amp;hb=1&amp;ib=1"/>
          <p:cNvSpPr/>
          <p:nvPr/>
        </p:nvSpPr>
        <p:spPr>
          <a:xfrm>
            <a:off x="10194798" y="18142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8_1#ee052a670?pid=fd6faf34d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9_1#ee052a670.bracket?pid=fd6faf34d&amp;color=0,0,0&amp;vpa=28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58_2#ee052a670.choices?pid=fd6faf34d&amp;color=0,0,0&amp;vtp=1&amp;bb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逋，拖欠，与《陈情表》中“责臣逋慢”的“逋”意思不同。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遗，指赠送，与《孔雀东南飞并序》中“留待作遗施”的“遗”意思相同。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知，了解，与《离骚》（节选）中“不吾知其亦已兮”的“知”意思不同。</a:t>
            </a:r>
            <a:endParaRPr lang="en-US" altLang="zh-CN" sz="2800" spc="-5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负，辜负，与《孔雀东南飞并序》中“誓天不相负”的“负”意思相同。</a:t>
            </a:r>
            <a:endParaRPr lang="en-US" altLang="zh-CN" sz="2800" dirty="0"/>
          </a:p>
        </p:txBody>
      </p:sp>
      <p:sp>
        <p:nvSpPr>
          <p:cNvPr id="5" name="QC_4_AS.60_1#ee052a670?pid=fd6faf34d&amp;color=0,0,0&amp;vtp=1&amp;bt=1&amp;bbb=1"/>
          <p:cNvSpPr/>
          <p:nvPr/>
        </p:nvSpPr>
        <p:spPr>
          <a:xfrm>
            <a:off x="612648" y="430200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C项，“意思不同”错误。意思相同，二者都是“了解”的意思。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1_1#e9d4f72fc?pid=fd6faf34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2_1#e9d4f72fc.bracket?pid=fd6faf34d&amp;color=0,0,0&amp;vpa=29&amp;vtp=1"/>
          <p:cNvSpPr/>
          <p:nvPr/>
        </p:nvSpPr>
        <p:spPr>
          <a:xfrm>
            <a:off x="9690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61_2#e9d4f72fc.choices?pid=fd6faf34d&amp;color=0,0,0&amp;vtp=1&amp;bbb=1&amp;hb=1"/>
          <p:cNvSpPr/>
          <p:nvPr/>
        </p:nvSpPr>
        <p:spPr>
          <a:xfrm>
            <a:off x="612648" y="1110678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王致谦出身名门，为人洒脱不凡，与叶盛、章格等官员交往密切。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安亭民风懒惰、土地贫瘠，因此归有光想借钱买下世美堂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，县里的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人都劝阻他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，但他最后还是买下，并在数年后把欠款还完。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世美堂始建于成化初年，坐落在安亭江边，规模宏大，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厅堂宽敞，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杨守阯太史曾为其作记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妻子过世三年后，倭寇入侵边境，归有光便一直居住在县城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每年回世美堂一两次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3_1#e9d4f72fc?pid=fd6faf34d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D项，“一直居住在县城”分析错误，后文有“辛酉清明日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，率子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妇来省祭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，留修圮坏，居久之不去”。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4_1#98a86997d?pid=fd6faf34d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5_1#34a4be53c?pid=98a86997d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固已恻然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然亦自爱其居闲靓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可以避俗嚣也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dirty="0"/>
          </a:p>
        </p:txBody>
      </p:sp>
      <p:sp>
        <p:nvSpPr>
          <p:cNvPr id="4" name="QB_5_AN.66_1#34a4be53c.blank?pid=98a86997d&amp;color=0,0,0&amp;vpa=30&amp;vtp=1&amp;bbb=1&amp;hb=1"/>
          <p:cNvSpPr/>
          <p:nvPr/>
        </p:nvSpPr>
        <p:spPr>
          <a:xfrm>
            <a:off x="612648" y="1728538"/>
            <a:ext cx="10963656" cy="18490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我听了这话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，本来觉得很忧伤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，然而我自己也很喜欢那里环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境的幽静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、美好，可以避开世俗的喧嚣。（“固”“闲靓”“俗嚣”各1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5" name="QB_5_AS.67_1#34a4be53c?pid=98a86997d&amp;color=0,0,0&amp;vtp=1&amp;bbb=1"/>
          <p:cNvSpPr/>
          <p:nvPr/>
        </p:nvSpPr>
        <p:spPr>
          <a:xfrm>
            <a:off x="612648" y="36689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“固”，本来；“闲靓”，幽静、美好；“俗嚣”，世俗的喧嚣。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7f3bf9f2e?pid=98a86997d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吾妻终亦不以有无告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但督僮奴垦荒莱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岁苦旱而独收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76_1#7f3bf9f2e?pid=98a86997d&amp;color=0,0,0&amp;vtp=1&amp;bbb=1"/>
          <p:cNvSpPr/>
          <p:nvPr/>
        </p:nvSpPr>
        <p:spPr>
          <a:xfrm>
            <a:off x="612648" y="29612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“但”，只是；“岁”，年成，年景；“苦旱”，大旱。</a:t>
            </a:r>
            <a:endParaRPr lang="en-US" altLang="zh-CN" sz="2800" dirty="0"/>
          </a:p>
        </p:txBody>
      </p:sp>
      <p:sp>
        <p:nvSpPr>
          <p:cNvPr id="4" name="QB_5_AN.75_1#7f3bf9f2e?pid=98a86997d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我的妻子也从来不把有还是没有的情况告诉我，只是督促僮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仆们去开垦荒地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，在大旱的年成，只有我家的地获得丰收。（“但”“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苦旱”各1分，大意1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0_1#7bf952caf?pid=fd6faf34d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归有光在《项脊轩志》一文中写出了对妻子的思念。那么在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《世美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堂后记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》一文中，归有光通过细节描写，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又写到了妻子的哪些美德？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800" dirty="0"/>
          </a:p>
        </p:txBody>
      </p:sp>
      <p:sp>
        <p:nvSpPr>
          <p:cNvPr id="3" name="QB_4_AN.71_1#7bf952caf.blank?pid=fd6faf34d&amp;color=0,0,0&amp;vpa=31&amp;vtp=1&amp;bbb=1&amp;hb=1"/>
          <p:cNvSpPr/>
          <p:nvPr/>
        </p:nvSpPr>
        <p:spPr>
          <a:xfrm>
            <a:off x="612648" y="23806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勤劳善良，②孝敬公婆，③乐善好施，④豁达从容，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⑤任劳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1#7bf952caf?pid=fd6faf34d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根据“督僮奴垦荒莱，岁苦旱而独收”可得出“勤劳”。根据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“每稻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，先以为吾父母酒醴，乃敢尝酒。荻二麦，以为舅姑羞酱，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乃烹饪”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可得出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“孝敬公婆”。根据“祭祀、宾客、婚姻、赠遗无所失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终默默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未尝有所言也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”可得出“善良”“乐善好施”。根据“余落第出都门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具酒相问劳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，余谓：‘得无有所恨耶。’曰：‘方共采药鹿门，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何恨也？’”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可得出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“豁达从容”。根据“余于家事，未尝訾省。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吾妻终亦不以有无告”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可得出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“任劳任怨”。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7bf952caf?pid=fd6faf34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我妻子的曾祖父王致谦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，是宋朝丞相魏公的后代。（他们家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大名府搬迁到宛丘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，后来又迁徙到了余姚。在元朝至顺年间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出了一位在平江路做官的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，又因为（他们）家居住在昆山的南戴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，县里的人都称他们家为南戴王氏。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王翁他老人家性情豪爽洒脱，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奇异不凡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，与吏部左侍郎叶盛、大理寺卿章格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当时德高望重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交情很好，并结成儿女亲家。成化初年，（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王致谦）在安亭江边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建了上百间房子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，厅堂十分宏伟宽敞，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极尽幽雅的情趣，又在匾上题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“世美”二字。四明的杨守阯太史为它写作了一篇记。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4_1#bbfa02bd7?pid=411667ca5&amp;color=0,0,0&amp;vtp=1&amp;bt=1&amp;bbb=1"/>
          <p:cNvSpPr/>
          <p:nvPr/>
        </p:nvSpPr>
        <p:spPr>
          <a:xfrm>
            <a:off x="612648" y="468000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7bf952caf?pid=fd6faf34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嘉靖中期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王翁的曾孙因为欠官府的税金要把世美堂卖给别人。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我正在家中读书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，我妻子说：“只要有你在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，就不能让人有家园毁坏的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悲哀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我听了这话，本来觉得很忧伤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，然而我自己也很喜欢那里环境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的幽静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、美好，可以避开世俗的喧嚣。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，我想借钱来还给那个买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（，用来买下世美堂）；钱不够，就每年抵押借贷；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过了五六年，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才还完那些钱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。安亭这个地方俗习懒惰，土地贫瘠。开始时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，县里的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人争着用这样做的害处来阻止我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，我就说了孙叔敖请求寝丘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、韩献子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迁都新田的典故给他们听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，众人都笑我。我对于家中的账务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，自己从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来没有计算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、核查过。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我的妻子也从来不把有还是没有的情况告诉我，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7bf952caf?pid=fd6faf34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只是督促僮仆们去开垦荒地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，在大旱的年成，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只有我家的地获得丰收。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当稻子成熟的时候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，（我的妻子）先用它们酿酒给我的父母品尝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己才敢尝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。当大小麦丰收了的时候，（我的妻子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）先把它们做成美味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的酱给公婆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，自己才敢用它做菜。祖宗的祭祀、宾客的接待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、子女的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婚嫁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、亲友间的互赠礼品礼尚往来，（她）没有做得不周到的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，姐妹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中孤苦无依的大都来投奔我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四方往来的读书人没有不照顾住和吃的。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有时候遇到不顺心的忧愁事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，（她）最后都默默接受没有怨言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我喜爱读书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，（所以）家中有残稿散页，（她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）就找乡间老妇四处寻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访收集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，于是购置的书籍不下几千卷。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7bf952caf?pid=fd6faf34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庚戌年的时候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，我会试落榜离开京都，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走陆路走了十天才到家。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那个时候正是芍药花盛开的时候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，我的妻子准备了美酒来慰劳我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：“难道没有遗憾吗？”她说：“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我正想和你一起去鹿门采药隐居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有什么好遗憾的呢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？”长沙的张文隐去世的时候，我悲伤地痛哭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妻子也潸然泪下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，说道：“这个世上再也没有了解你的人了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！但是张公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是有负于你的啊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！”辛亥年五月最后一天，我的妻子去世了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，是在张文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隐去世后的第二年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又过了三年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，倭奴侵犯边境，在一天之中掠夺了好几次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美堂却没有被毁坏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，堂里的书也没有损毁。然而我就居住在县城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7bf952caf?pid=fd6faf34d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年才去一两次而已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。辛酉年的清明节，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我带着儿子和儿媳前来祭扫，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留下来把损坏的地方加以修葺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，长住在这里没有离开。一天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亲闲坐在厅堂里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，悲痛地对我说：“房子还在，人却已经不在了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起了你媳妇啊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！”我退下后对此感到十分哀伤，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于是将这些记录下来，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写了这篇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《世美堂后记》。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1dff9cc8e?pid=411667ca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对下列句子中加点词语的解释，不正确的一项是（3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6_1#1dff9cc8e.bracket?pid=411667ca5&amp;color=0,0,0&amp;vpa=13&amp;vtp=1"/>
          <p:cNvSpPr/>
          <p:nvPr/>
        </p:nvSpPr>
        <p:spPr>
          <a:xfrm>
            <a:off x="98685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5_2#1dff9cc8e.choices?pid=411667ca5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顾视无可置者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顾：环顾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先妣抚之甚厚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厚：优厚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述诸小妹语曰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述：叙述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其制稍异于前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制：形制，规制</a:t>
            </a:r>
            <a:endParaRPr lang="en-US" altLang="zh-CN" sz="2800" dirty="0"/>
          </a:p>
        </p:txBody>
      </p:sp>
      <p:sp>
        <p:nvSpPr>
          <p:cNvPr id="5" name="QC_3_AS.17_1#1dff9cc8e?pid=411667ca5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C项，述：转述。</a:t>
            </a:r>
            <a:endParaRPr lang="en-US" altLang="zh-CN" sz="2800" dirty="0"/>
          </a:p>
        </p:txBody>
      </p:sp>
      <p:sp>
        <p:nvSpPr>
          <p:cNvPr id="6" name="QC_3_BD.15_2#1dff9cc8e.choices?pid=411667ca5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5_2#1dff9cc8e.choices?pid=411667ca5&amp;color=0,0,0&amp;vtp=1&amp;bbb=1&amp;zzd= 3"/>
          <p:cNvSpPr/>
          <p:nvPr/>
        </p:nvSpPr>
        <p:spPr>
          <a:xfrm>
            <a:off x="30526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5_2#1dff9cc8e.choices?pid=411667ca5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5_2#1dff9cc8e.choices?pid=411667ca5&amp;color=0,0,0&amp;vtp=1&amp;bbb=1&amp;zzd= 7"/>
          <p:cNvSpPr/>
          <p:nvPr/>
        </p:nvSpPr>
        <p:spPr>
          <a:xfrm>
            <a:off x="1650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768cbdde3?pid=411667ca5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下列句子中加点词语的古义，与现代汉语相同的一项是（3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768cbdde3.bracket?pid=411667ca5&amp;color=0,0,0&amp;vpa=14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8_2#768cbdde3.choices?pid=411667ca5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余稍为修葺，使不上漏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往往而是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从余问古事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，或凭几学书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室仅方丈，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可容一人居</a:t>
            </a:r>
            <a:endParaRPr lang="en-US" altLang="zh-CN" sz="2800" dirty="0"/>
          </a:p>
        </p:txBody>
      </p:sp>
      <p:sp>
        <p:nvSpPr>
          <p:cNvPr id="5" name="QC_3_AS.20_1#768cbdde3?pid=411667ca5&amp;color=0,0,0&amp;vtp=1&amp;bbb=1&amp;hb=1"/>
          <p:cNvSpPr/>
          <p:nvPr/>
        </p:nvSpPr>
        <p:spPr>
          <a:xfrm>
            <a:off x="612648" y="238766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A项，古今义都是“修缮”。B项，古义，到处；今义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，表示根据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以往的经验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，某种情况在一定条件下时常存在或经常发生。C项，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学写字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；今义，学读书。D项，古义，一丈见方；今义，寺院的住持。</a:t>
            </a:r>
            <a:endParaRPr lang="en-US" altLang="zh-CN" sz="2800" dirty="0"/>
          </a:p>
        </p:txBody>
      </p:sp>
      <p:sp>
        <p:nvSpPr>
          <p:cNvPr id="6" name="QC_3_BD.18_2#768cbdde3.choices?pid=411667ca5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8_2#768cbdde3.choices?pid=411667ca5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8_2#768cbdde3.choices?pid=411667ca5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8_2#768cbdde3.choices?pid=411667ca5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8_2#768cbdde3.choices?pid=411667ca5&amp;color=0,0,0&amp;vtp=1&amp;bbb=1&amp;zzd= 3"/>
          <p:cNvSpPr/>
          <p:nvPr/>
        </p:nvSpPr>
        <p:spPr>
          <a:xfrm>
            <a:off x="44750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8_2#768cbdde3.choices?pid=411667ca5&amp;color=0,0,0&amp;vtp=1&amp;bbb=1&amp;zzd= 3"/>
          <p:cNvSpPr/>
          <p:nvPr/>
        </p:nvSpPr>
        <p:spPr>
          <a:xfrm>
            <a:off x="48306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8_2#768cbdde3.choices?pid=411667ca5&amp;color=0,0,0&amp;vtp=1&amp;bbb=1&amp;zzd= 3"/>
          <p:cNvSpPr/>
          <p:nvPr/>
        </p:nvSpPr>
        <p:spPr>
          <a:xfrm>
            <a:off x="7596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8_2#768cbdde3.choices?pid=411667ca5&amp;color=0,0,0&amp;vtp=1&amp;bbb=1&amp;zzd= 3"/>
          <p:cNvSpPr/>
          <p:nvPr/>
        </p:nvSpPr>
        <p:spPr>
          <a:xfrm>
            <a:off x="79520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1_1#3a6cd8cba?pid=411667ca5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下列句子中，加点词的意义和用法完全相同的一项是（3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2_1#3a6cd8cba.bracket?pid=411667ca5&amp;color=0,0,0&amp;vpa=15&amp;vtp=1"/>
          <p:cNvSpPr/>
          <p:nvPr/>
        </p:nvSpPr>
        <p:spPr>
          <a:xfrm>
            <a:off x="105924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1_2#3a6cd8cba.choices?pid=411667ca5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鸡栖于厅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其制稍异于前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呱呱而泣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余扃牖而居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以手阖门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此吾祖太常公宣德间执此以朝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顷之，持一象笏至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吾妻死之年所手植也</a:t>
            </a:r>
            <a:endParaRPr lang="en-US" altLang="zh-CN" sz="2800" dirty="0"/>
          </a:p>
        </p:txBody>
      </p:sp>
      <p:sp>
        <p:nvSpPr>
          <p:cNvPr id="5" name="QC_3_AS.23_1#3a6cd8cba?pid=411667ca5&amp;color=0,0,0&amp;vtp=1&amp;bbb=1&amp;hb=1"/>
          <p:cNvSpPr/>
          <p:nvPr/>
        </p:nvSpPr>
        <p:spPr>
          <a:xfrm>
            <a:off x="612648" y="367607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A项，介词，在/介词，表示比较，相当于“比”。B项，连词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/连词，表修饰。C项，介词，用/连词，来。D项，助词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，补足音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，无实义/结构助词，的。</a:t>
            </a:r>
            <a:endParaRPr lang="en-US" altLang="zh-CN" sz="2800" dirty="0"/>
          </a:p>
        </p:txBody>
      </p:sp>
      <p:sp>
        <p:nvSpPr>
          <p:cNvPr id="6" name="QC_3_BD.21_2#3a6cd8cba.choices?pid=411667ca5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1_2#3a6cd8cba.choices?pid=411667ca5&amp;color=0,0,0&amp;vtp=1&amp;bbb=1&amp;zzd= 1"/>
          <p:cNvSpPr/>
          <p:nvPr/>
        </p:nvSpPr>
        <p:spPr>
          <a:xfrm>
            <a:off x="4317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1_2#3a6cd8cba.choices?pid=411667ca5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1_2#3a6cd8cba.choices?pid=411667ca5&amp;color=0,0,0&amp;vtp=1&amp;bbb=1&amp;zzd= 3"/>
          <p:cNvSpPr/>
          <p:nvPr/>
        </p:nvSpPr>
        <p:spPr>
          <a:xfrm>
            <a:off x="39416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1_2#3a6cd8cba.choices?pid=411667ca5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1_2#3a6cd8cba.choices?pid=411667ca5&amp;color=0,0,0&amp;vtp=1&amp;bbb=1&amp;zzd= 5"/>
          <p:cNvSpPr/>
          <p:nvPr/>
        </p:nvSpPr>
        <p:spPr>
          <a:xfrm>
            <a:off x="6786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1_2#3a6cd8cba.choices?pid=411667ca5&amp;color=0,0,0&amp;vtp=1&amp;bbb=1&amp;zzd= 7"/>
          <p:cNvSpPr/>
          <p:nvPr/>
        </p:nvSpPr>
        <p:spPr>
          <a:xfrm>
            <a:off x="1650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1_2#3a6cd8cba.choices?pid=411667ca5&amp;color=0,0,0&amp;vtp=1&amp;bbb=1&amp;zzd= 7"/>
          <p:cNvSpPr/>
          <p:nvPr/>
        </p:nvSpPr>
        <p:spPr>
          <a:xfrm>
            <a:off x="53847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4_1#62b8424b6?pid=411667ca5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下列各句中加点词的活用类型与其他三项不同的一项是（3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5_1#62b8424b6.bracket?pid=411667ca5&amp;color=0,0,0&amp;vpa=16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4_2#62b8424b6.choices?pid=411667ca5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妪，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先大母婢也，乳二世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吾妻死之年所手植也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余稍为修葺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，使不上漏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东犬西吠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，客逾庖而宴</a:t>
            </a:r>
            <a:endParaRPr lang="en-US" altLang="zh-CN" sz="2800" dirty="0"/>
          </a:p>
        </p:txBody>
      </p:sp>
      <p:sp>
        <p:nvSpPr>
          <p:cNvPr id="5" name="QC_3_AS.26_1#62b8424b6?pid=411667ca5&amp;color=0,0,0&amp;vtp=1&amp;bbb=1&amp;hb=1"/>
          <p:cNvSpPr/>
          <p:nvPr/>
        </p:nvSpPr>
        <p:spPr>
          <a:xfrm>
            <a:off x="612648" y="2387663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A项，名词作动词，喂奶、哺育。B项，名词作状语，亲手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，名词作状语，从上面。D项，名词作状语，对着西家。</a:t>
            </a:r>
            <a:endParaRPr lang="en-US" altLang="zh-CN" sz="2800" dirty="0"/>
          </a:p>
        </p:txBody>
      </p:sp>
      <p:sp>
        <p:nvSpPr>
          <p:cNvPr id="6" name="QC_3_BD.24_2#62b8424b6.choices?pid=411667ca5&amp;color=0,0,0&amp;vtp=1&amp;bbb=1&amp;zzd= 1"/>
          <p:cNvSpPr/>
          <p:nvPr/>
        </p:nvSpPr>
        <p:spPr>
          <a:xfrm>
            <a:off x="4140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4_2#62b8424b6.choices?pid=411667ca5&amp;color=0,0,0&amp;vtp=1&amp;bbb=1&amp;zzd= 1"/>
          <p:cNvSpPr/>
          <p:nvPr/>
        </p:nvSpPr>
        <p:spPr>
          <a:xfrm>
            <a:off x="8998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4_2#62b8424b6.choices?pid=411667ca5&amp;color=0,0,0&amp;vtp=1&amp;bbb=1&amp;zzd= 3"/>
          <p:cNvSpPr/>
          <p:nvPr/>
        </p:nvSpPr>
        <p:spPr>
          <a:xfrm>
            <a:off x="41194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4_2#62b8424b6.choices?pid=411667ca5&amp;color=0,0,0&amp;vtp=1&amp;bbb=1&amp;zzd= 3"/>
          <p:cNvSpPr/>
          <p:nvPr/>
        </p:nvSpPr>
        <p:spPr>
          <a:xfrm>
            <a:off x="7596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7_1#90f588005?pid=411667ca5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8_1#90f588005.bracket?pid=411667ca5&amp;color=0,0,0&amp;vpa=17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7_2#90f588005.choices?pid=411667ca5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“杂植兰桂竹木于庭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”与“州司临门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，急于星火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”（《陈情表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》）两句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“轩东故尝为厨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“大人故嫌迟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”（《孔雀东南飞并序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》）两句中的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“轩凡四遭火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与“凡六百一十六言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”（《琵琶行并序》）两句中的“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“顾视无可置者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“沛公则置车骑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，脱身独骑”（《鸿门宴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》）两句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“置”含义相同。</a:t>
            </a:r>
            <a:endParaRPr lang="en-US" altLang="zh-CN" sz="2800" dirty="0"/>
          </a:p>
        </p:txBody>
      </p:sp>
      <p:sp>
        <p:nvSpPr>
          <p:cNvPr id="5" name="QC_3_BD.27_2#90f588005.choices?pid=411667ca5&amp;color=0,0,0&amp;vtp=1&amp;bbb=1&amp;hb=1&amp;zzd= 1"/>
          <p:cNvSpPr/>
          <p:nvPr/>
        </p:nvSpPr>
        <p:spPr>
          <a:xfrm>
            <a:off x="3586068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3_BD.27_2#90f588005.choices?pid=411667ca5&amp;color=0,0,0&amp;vtp=1&amp;bbb=1&amp;hb=1&amp;zzd= 1"/>
          <p:cNvSpPr/>
          <p:nvPr/>
        </p:nvSpPr>
        <p:spPr>
          <a:xfrm>
            <a:off x="7100793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7_2#90f588005.choices?pid=411667ca5&amp;color=0,0,0&amp;vtp=1&amp;bbb=1&amp;hb=1&amp;zzd= 4"/>
          <p:cNvSpPr/>
          <p:nvPr/>
        </p:nvSpPr>
        <p:spPr>
          <a:xfrm>
            <a:off x="2143030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7_2#90f588005.choices?pid=411667ca5&amp;color=0,0,0&amp;vtp=1&amp;bbb=1&amp;hb=1&amp;zzd= 4"/>
          <p:cNvSpPr/>
          <p:nvPr/>
        </p:nvSpPr>
        <p:spPr>
          <a:xfrm>
            <a:off x="494655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7_2#90f588005.choices?pid=411667ca5&amp;color=0,0,0&amp;vtp=1&amp;bbb=1&amp;hb=1&amp;zzd= 7"/>
          <p:cNvSpPr/>
          <p:nvPr/>
        </p:nvSpPr>
        <p:spPr>
          <a:xfrm>
            <a:off x="1787430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7_2#90f588005.choices?pid=411667ca5&amp;color=0,0,0&amp;vtp=1&amp;bbb=1&amp;hb=1&amp;zzd= 7"/>
          <p:cNvSpPr/>
          <p:nvPr/>
        </p:nvSpPr>
        <p:spPr>
          <a:xfrm>
            <a:off x="3879755" y="43618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7_2#90f588005.choices?pid=411667ca5&amp;color=0,0,0&amp;vtp=1&amp;bbb=1&amp;hb=1&amp;zzd= 10"/>
          <p:cNvSpPr/>
          <p:nvPr/>
        </p:nvSpPr>
        <p:spPr>
          <a:xfrm>
            <a:off x="2874868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7_2#90f588005.choices?pid=411667ca5&amp;color=0,0,0&amp;vtp=1&amp;bbb=1&amp;hb=1&amp;zzd= 10"/>
          <p:cNvSpPr/>
          <p:nvPr/>
        </p:nvSpPr>
        <p:spPr>
          <a:xfrm>
            <a:off x="5322793" y="56572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9_1#90f588005?pid=411667ca5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A项，正确。介词，在/介词，表示比较，相当于“比”。B项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。副词，以前/副词，仍旧。C项，正确。副词，总共/副词，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总共。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项，错误。动词，放置/动词，放弃，丢下。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6190</Words>
  <Application>WPS 演示</Application>
  <PresentationFormat>宽屏</PresentationFormat>
  <Paragraphs>346</Paragraphs>
  <Slides>33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2025-07-25T04:23:00Z</dcterms:created>
  <dcterms:modified xsi:type="dcterms:W3CDTF">2025-09-04T05:42:36Z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88809574E8204C21B026FF18DF18FD5E_12</vt:lpwstr>
  </property>
  <property fmtid="{D5CDD505-2E9C-101B-9397-08002B2CF9AE}" pid="3" name="KSOProductBuildVer">
    <vt:lpwstr>2052-12.1.0.22529</vt:lpwstr>
  </property>
</Properties>
</file>